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56" r:id="rId2"/>
    <p:sldId id="475" r:id="rId3"/>
    <p:sldId id="493" r:id="rId4"/>
    <p:sldId id="487" r:id="rId5"/>
    <p:sldId id="492" r:id="rId6"/>
    <p:sldId id="491" r:id="rId7"/>
    <p:sldId id="479" r:id="rId8"/>
    <p:sldId id="489" r:id="rId9"/>
    <p:sldId id="480" r:id="rId10"/>
    <p:sldId id="481" r:id="rId11"/>
    <p:sldId id="482" r:id="rId12"/>
    <p:sldId id="488" r:id="rId13"/>
    <p:sldId id="476" r:id="rId14"/>
    <p:sldId id="484" r:id="rId15"/>
    <p:sldId id="471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BA7875-7995-4AA2-BB54-42FD0D3AB0E7}">
          <p14:sldIdLst>
            <p14:sldId id="256"/>
            <p14:sldId id="475"/>
            <p14:sldId id="493"/>
            <p14:sldId id="487"/>
            <p14:sldId id="492"/>
            <p14:sldId id="491"/>
            <p14:sldId id="479"/>
            <p14:sldId id="489"/>
            <p14:sldId id="480"/>
            <p14:sldId id="481"/>
            <p14:sldId id="482"/>
            <p14:sldId id="488"/>
            <p14:sldId id="476"/>
            <p14:sldId id="484"/>
          </p14:sldIdLst>
        </p14:section>
        <p14:section name="FIM" id="{E6556246-A68D-4576-9F03-7F48586C6C03}">
          <p14:sldIdLst>
            <p14:sldId id="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76D"/>
    <a:srgbClr val="384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8BEF5-D634-4783-BB1D-B313F140711D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425CA-8A3B-4084-BB85-5B9C87A99CA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50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2C5B-4D05-45A6-9C27-43FA05B82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0593" y="800861"/>
            <a:ext cx="8254849" cy="3463516"/>
          </a:xfrm>
        </p:spPr>
        <p:txBody>
          <a:bodyPr anchor="b"/>
          <a:lstStyle>
            <a:lvl1pPr algn="ctr">
              <a:defRPr sz="6000">
                <a:solidFill>
                  <a:srgbClr val="38415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882C-3151-491C-B4AC-F6A6007FA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0593" y="4414058"/>
            <a:ext cx="8289485" cy="9013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841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860786-CF88-42BE-A477-0A5A04DD3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94" y="219583"/>
            <a:ext cx="1800000" cy="777718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8993296-24E2-4642-8A78-FFE0E4BA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2" y="219583"/>
            <a:ext cx="4306211" cy="551571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B8FE71-7E08-4576-9A3C-AACE3E40FB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251" y="-45213"/>
            <a:ext cx="2165749" cy="13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7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964C-1435-4A9B-B6D7-3FAACBA2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38415C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rgbClr val="38415C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rgbClr val="38415C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rgbClr val="38415C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72EA28-DC29-4A56-B1B5-512FAAC3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37E9BFD-6721-46CA-8C6A-C3AB5DFC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841157-4E77-4608-8C56-CB6E8623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43E5B7-C5ED-418E-9CE2-E0807126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87590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Defini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964C-1435-4A9B-B6D7-3FAACBA2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38415C"/>
                </a:solidFill>
              </a:defRPr>
            </a:lvl1pPr>
            <a:lvl2pPr>
              <a:defRPr sz="2800">
                <a:solidFill>
                  <a:srgbClr val="38415C"/>
                </a:solidFill>
              </a:defRPr>
            </a:lvl2pPr>
            <a:lvl3pPr>
              <a:defRPr sz="2400">
                <a:solidFill>
                  <a:srgbClr val="38415C"/>
                </a:solidFill>
              </a:defRPr>
            </a:lvl3pPr>
            <a:lvl4pPr>
              <a:defRPr sz="2000">
                <a:solidFill>
                  <a:srgbClr val="38415C"/>
                </a:solidFill>
              </a:defRPr>
            </a:lvl4pPr>
            <a:lvl5pPr>
              <a:defRPr sz="2000"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72EA28-DC29-4A56-B1B5-512FAAC3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5026A1E-0377-4397-9212-31CE25D5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733CEFF-CCAD-4C1D-BC8E-113279A8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B6145D-02AE-41D9-95D4-BF7E3A4F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44019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CFF9-9E6D-4771-93DF-4E925ABA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D462FF5-4EB2-41EC-ABC0-19EB8F5E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EAE154-ADD0-473D-B506-7E3886F9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CD10313-BCA2-44EB-B4A1-72CF80BF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0634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32CF-5BB9-482A-8872-A6A54469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88D4E-7BEF-4420-9D37-2A5D10E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6D456-0BEC-4864-8835-FF0C040B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8749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0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399C0-82F9-46E1-BC46-71F3C98B2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8300" y="52387"/>
            <a:ext cx="89154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964C-1435-4A9B-B6D7-3FAACBA2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38415C"/>
                </a:solidFill>
              </a:defRPr>
            </a:lvl1pPr>
            <a:lvl2pPr>
              <a:defRPr sz="2800">
                <a:solidFill>
                  <a:srgbClr val="38415C"/>
                </a:solidFill>
              </a:defRPr>
            </a:lvl2pPr>
            <a:lvl3pPr>
              <a:defRPr sz="2400">
                <a:solidFill>
                  <a:srgbClr val="38415C"/>
                </a:solidFill>
              </a:defRPr>
            </a:lvl3pPr>
            <a:lvl4pPr>
              <a:defRPr sz="2000">
                <a:solidFill>
                  <a:srgbClr val="38415C"/>
                </a:solidFill>
              </a:defRPr>
            </a:lvl4pPr>
            <a:lvl5pPr>
              <a:defRPr sz="2000"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72EA28-DC29-4A56-B1B5-512FAAC3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3419910-B3BF-4D13-B49B-6D86C505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B6277A5-EC12-49B4-8FC1-F51CAE20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44972E-0D49-4C7C-860B-171896DF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3611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6D1-368B-44B1-8691-B1A9051E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1A90-2ED0-4B89-81E0-AC2387EB0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8415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F7D4FF0-A35A-4E78-BFFC-6E1F13CB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BE47FB-75F3-4FB7-B280-28E22CFF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F017BC-6263-49C9-ACF2-56964FD5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0866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856F-9B41-494D-AC31-3ED7EE5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843E-E4BE-4A96-92B0-9F0C9D0EA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544" y="1500884"/>
            <a:ext cx="5760000" cy="4680000"/>
          </a:xfrm>
        </p:spPr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  <a:lvl2pPr>
              <a:defRPr>
                <a:solidFill>
                  <a:srgbClr val="38415C"/>
                </a:solidFill>
              </a:defRPr>
            </a:lvl2pPr>
            <a:lvl3pPr>
              <a:defRPr>
                <a:solidFill>
                  <a:srgbClr val="38415C"/>
                </a:solidFill>
              </a:defRPr>
            </a:lvl3pPr>
            <a:lvl4pPr>
              <a:defRPr>
                <a:solidFill>
                  <a:srgbClr val="38415C"/>
                </a:solidFill>
              </a:defRPr>
            </a:lvl4pPr>
            <a:lvl5pPr>
              <a:defRPr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8D92-EAAF-46D6-81D1-9192CD8A3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079" y="1500884"/>
            <a:ext cx="576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67FDDD6-384E-4917-9F64-B79C346B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12CB58C-ABFD-445C-AFA6-55BD36DF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A394E2-B830-4E24-BA65-10609169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5618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856F-9B41-494D-AC31-3ED7EE5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843E-E4BE-4A96-92B0-9F0C9D0EA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544" y="1500884"/>
            <a:ext cx="5760000" cy="4680000"/>
          </a:xfrm>
        </p:spPr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  <a:lvl2pPr>
              <a:defRPr>
                <a:solidFill>
                  <a:srgbClr val="38415C"/>
                </a:solidFill>
              </a:defRPr>
            </a:lvl2pPr>
            <a:lvl3pPr>
              <a:defRPr>
                <a:solidFill>
                  <a:srgbClr val="38415C"/>
                </a:solidFill>
              </a:defRPr>
            </a:lvl3pPr>
            <a:lvl4pPr>
              <a:defRPr>
                <a:solidFill>
                  <a:srgbClr val="38415C"/>
                </a:solidFill>
              </a:defRPr>
            </a:lvl4pPr>
            <a:lvl5pPr>
              <a:defRPr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BD46AD-4B87-47D3-A7AC-21E2B8A8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A00BE6-A3BA-47C6-AB66-9D20888D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A89EAF-6C77-45BC-B717-82CCF342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78501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856F-9B41-494D-AC31-3ED7EE5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8D92-EAAF-46D6-81D1-9192CD8A3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079" y="1500884"/>
            <a:ext cx="576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D42D96-8068-4175-9BCB-77CBEB82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D48E3A-8516-4F2F-A205-68CDF89D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2DE1D-2251-4908-AF5D-825D449A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5061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CFAE-0EE0-41DC-AEB0-F2FF576F6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859" y="1530777"/>
            <a:ext cx="5760000" cy="504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84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A411E-72BD-4B57-9FE8-CAC74AE4A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859" y="2184437"/>
            <a:ext cx="5760000" cy="3932614"/>
          </a:xfrm>
        </p:spPr>
        <p:txBody>
          <a:bodyPr/>
          <a:lstStyle>
            <a:lvl1pPr>
              <a:defRPr b="0">
                <a:solidFill>
                  <a:srgbClr val="38415C"/>
                </a:solidFill>
              </a:defRPr>
            </a:lvl1pPr>
            <a:lvl2pPr>
              <a:defRPr b="0">
                <a:solidFill>
                  <a:srgbClr val="38415C"/>
                </a:solidFill>
              </a:defRPr>
            </a:lvl2pPr>
            <a:lvl3pPr>
              <a:defRPr b="0">
                <a:solidFill>
                  <a:srgbClr val="38415C"/>
                </a:solidFill>
              </a:defRPr>
            </a:lvl3pPr>
            <a:lvl4pPr>
              <a:defRPr b="0">
                <a:solidFill>
                  <a:srgbClr val="38415C"/>
                </a:solidFill>
              </a:defRPr>
            </a:lvl4pPr>
            <a:lvl5pPr>
              <a:defRPr b="0"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4506B-C9A7-42D2-807C-2966DCFF5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079" y="1535885"/>
            <a:ext cx="5760000" cy="504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84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93016-8A03-49C0-AEDB-C10E7C27C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0079" y="2184437"/>
            <a:ext cx="5760000" cy="3932615"/>
          </a:xfrm>
        </p:spPr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  <a:lvl2pPr>
              <a:defRPr>
                <a:solidFill>
                  <a:srgbClr val="38415C"/>
                </a:solidFill>
              </a:defRPr>
            </a:lvl2pPr>
            <a:lvl3pPr>
              <a:defRPr>
                <a:solidFill>
                  <a:srgbClr val="38415C"/>
                </a:solidFill>
              </a:defRPr>
            </a:lvl3pPr>
            <a:lvl4pPr>
              <a:defRPr>
                <a:solidFill>
                  <a:srgbClr val="38415C"/>
                </a:solidFill>
              </a:defRPr>
            </a:lvl4pPr>
            <a:lvl5pPr>
              <a:defRPr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19CC722-97C6-427E-B088-6C09D4B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671DD0A-413F-41CD-A104-9E8D379D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7F6D27B-638D-45E9-83C9-26A321E5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04C99AE-C57B-422B-886A-6B5CDD44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07482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CFAE-0EE0-41DC-AEB0-F2FF576F6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859" y="1530777"/>
            <a:ext cx="5760000" cy="504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84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A411E-72BD-4B57-9FE8-CAC74AE4A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859" y="2184437"/>
            <a:ext cx="5760000" cy="3932614"/>
          </a:xfrm>
        </p:spPr>
        <p:txBody>
          <a:bodyPr/>
          <a:lstStyle>
            <a:lvl1pPr>
              <a:defRPr b="0">
                <a:solidFill>
                  <a:srgbClr val="38415C"/>
                </a:solidFill>
              </a:defRPr>
            </a:lvl1pPr>
            <a:lvl2pPr>
              <a:defRPr b="0">
                <a:solidFill>
                  <a:srgbClr val="38415C"/>
                </a:solidFill>
              </a:defRPr>
            </a:lvl2pPr>
            <a:lvl3pPr>
              <a:defRPr b="0">
                <a:solidFill>
                  <a:srgbClr val="38415C"/>
                </a:solidFill>
              </a:defRPr>
            </a:lvl3pPr>
            <a:lvl4pPr>
              <a:defRPr b="0">
                <a:solidFill>
                  <a:srgbClr val="38415C"/>
                </a:solidFill>
              </a:defRPr>
            </a:lvl4pPr>
            <a:lvl5pPr>
              <a:defRPr b="0"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19CC722-97C6-427E-B088-6C09D4B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1A86DA-CE43-48B4-BC31-FD80E8C2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A23553-EC8C-4CED-9FC3-63164A56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A758D6B-C87E-4B39-BB4E-EA6B39F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3823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4506B-C9A7-42D2-807C-2966DCFF5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079" y="1535885"/>
            <a:ext cx="5760000" cy="504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84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93016-8A03-49C0-AEDB-C10E7C27C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0079" y="2184437"/>
            <a:ext cx="5760000" cy="3932615"/>
          </a:xfrm>
        </p:spPr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  <a:lvl2pPr>
              <a:defRPr>
                <a:solidFill>
                  <a:srgbClr val="38415C"/>
                </a:solidFill>
              </a:defRPr>
            </a:lvl2pPr>
            <a:lvl3pPr>
              <a:defRPr>
                <a:solidFill>
                  <a:srgbClr val="38415C"/>
                </a:solidFill>
              </a:defRPr>
            </a:lvl3pPr>
            <a:lvl4pPr>
              <a:defRPr>
                <a:solidFill>
                  <a:srgbClr val="38415C"/>
                </a:solidFill>
              </a:defRPr>
            </a:lvl4pPr>
            <a:lvl5pPr>
              <a:defRPr>
                <a:solidFill>
                  <a:srgbClr val="3841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19CC722-97C6-427E-B088-6C09D4B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4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A34A5B-DE54-41FA-B0F9-D986EAD2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17A76C7-94DB-433B-B507-5AC5AE18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72187A-5F96-43A3-81DE-6B12BF52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90177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49682D-B9BD-4B7A-A029-7A5A93E28A61}"/>
              </a:ext>
            </a:extLst>
          </p:cNvPr>
          <p:cNvSpPr/>
          <p:nvPr userDrawn="1"/>
        </p:nvSpPr>
        <p:spPr>
          <a:xfrm>
            <a:off x="0" y="6211797"/>
            <a:ext cx="12192000" cy="646203"/>
          </a:xfrm>
          <a:prstGeom prst="rect">
            <a:avLst/>
          </a:prstGeom>
          <a:solidFill>
            <a:srgbClr val="38415C"/>
          </a:solidFill>
          <a:ln>
            <a:solidFill>
              <a:srgbClr val="384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9079D-0C92-47DA-9D57-627D685E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EBFFD-E78C-42CD-B6EA-F00AF146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557" y="1501428"/>
            <a:ext cx="11913522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7AC0F-CBC4-491E-8CAF-31BA9D7DD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6557" y="63501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EB976D"/>
                </a:solidFill>
                <a:latin typeface="Fira Sans" panose="020B0503050000020004" pitchFamily="34" charset="0"/>
              </a:defRPr>
            </a:lvl1pPr>
          </a:lstStyle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319B-268C-4752-AAEC-117ABC0DF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EB976D"/>
                </a:solidFill>
                <a:latin typeface="Fira Sans" panose="020B0503050000020004" pitchFamily="34" charset="0"/>
              </a:defRPr>
            </a:lvl1pPr>
          </a:lstStyle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6366F-9D55-4AEB-8248-1CBAD93DC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1100" y="63501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 b="1">
                <a:solidFill>
                  <a:srgbClr val="EB976D"/>
                </a:solidFill>
                <a:latin typeface="Fira Sans" panose="020B0503050000020004" pitchFamily="34" charset="0"/>
              </a:defRPr>
            </a:lvl1pPr>
          </a:lstStyle>
          <a:p>
            <a:fld id="{943EB55C-D1D3-4EA7-96FF-7B21F10BDCBD}" type="slidenum">
              <a:rPr lang="pt-BR" smtClean="0"/>
              <a:pPr/>
              <a:t>‹#›</a:t>
            </a:fld>
            <a:endParaRPr lang="pt-BR" sz="3200" dirty="0"/>
          </a:p>
        </p:txBody>
      </p:sp>
      <p:pic>
        <p:nvPicPr>
          <p:cNvPr id="9" name="Picture 8" descr="A picture containing orange, light&#10;&#10;Description automatically generated">
            <a:extLst>
              <a:ext uri="{FF2B5EF4-FFF2-40B4-BE49-F238E27FC236}">
                <a16:creationId xmlns:a16="http://schemas.microsoft.com/office/drawing/2014/main" id="{95D6C288-4DF5-4345-BB9C-7B8F47048C9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91016"/>
            <a:ext cx="1033548" cy="132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11A63-B28C-434F-B2FC-6B1808E4A221}"/>
              </a:ext>
            </a:extLst>
          </p:cNvPr>
          <p:cNvSpPr txBox="1"/>
          <p:nvPr userDrawn="1"/>
        </p:nvSpPr>
        <p:spPr>
          <a:xfrm>
            <a:off x="11450783" y="6431171"/>
            <a:ext cx="741217" cy="482136"/>
          </a:xfrm>
          <a:prstGeom prst="rect">
            <a:avLst/>
          </a:prstGeom>
          <a:noFill/>
          <a:ln>
            <a:solidFill>
              <a:srgbClr val="384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 sz="2800" b="1" dirty="0">
                <a:solidFill>
                  <a:srgbClr val="EB976D"/>
                </a:solidFill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38557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53" r:id="rId7"/>
    <p:sldLayoutId id="2147483662" r:id="rId8"/>
    <p:sldLayoutId id="2147483663" r:id="rId9"/>
    <p:sldLayoutId id="2147483658" r:id="rId10"/>
    <p:sldLayoutId id="2147483659" r:id="rId11"/>
    <p:sldLayoutId id="2147483654" r:id="rId12"/>
    <p:sldLayoutId id="2147483655" r:id="rId13"/>
    <p:sldLayoutId id="2147483657" r:id="rId14"/>
    <p:sldLayoutId id="2147483656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8415C"/>
          </a:solidFill>
          <a:latin typeface="Fira Sans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8415C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8415C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8415C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8415C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8415C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xexeo.net/" TargetMode="External"/><Relationship Id="rId3" Type="http://schemas.openxmlformats.org/officeDocument/2006/relationships/hyperlink" Target="http://line.cos.ufrj.br/" TargetMode="External"/><Relationship Id="rId7" Type="http://schemas.openxmlformats.org/officeDocument/2006/relationships/hyperlink" Target="https://screener.com.br/" TargetMode="External"/><Relationship Id="rId2" Type="http://schemas.openxmlformats.org/officeDocument/2006/relationships/hyperlink" Target="http://edc.cos.ufrj.b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gualdadestem.com/" TargetMode="External"/><Relationship Id="rId5" Type="http://schemas.openxmlformats.org/officeDocument/2006/relationships/hyperlink" Target="http://capgov.cos.ufrj.br/" TargetMode="External"/><Relationship Id="rId10" Type="http://schemas.openxmlformats.org/officeDocument/2006/relationships/hyperlink" Target="https://github.com/xexeo/MaterialEducacional" TargetMode="External"/><Relationship Id="rId4" Type="http://schemas.openxmlformats.org/officeDocument/2006/relationships/hyperlink" Target="http://ludes.cos.ufrj.br/" TargetMode="External"/><Relationship Id="rId9" Type="http://schemas.openxmlformats.org/officeDocument/2006/relationships/hyperlink" Target="https://cos.ufrj.br/~jan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05C4-9F97-4585-AC73-4C749CFE0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0593" y="1954635"/>
            <a:ext cx="8254849" cy="2309742"/>
          </a:xfrm>
        </p:spPr>
        <p:txBody>
          <a:bodyPr anchor="ctr"/>
          <a:lstStyle/>
          <a:p>
            <a:r>
              <a:rPr lang="pt-BR" dirty="0"/>
              <a:t>Engenharia de Dados e Conhecimento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B48E8-47BE-4E00-A7EE-700E8E401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0593" y="4414057"/>
            <a:ext cx="8289485" cy="1487979"/>
          </a:xfrm>
        </p:spPr>
        <p:txBody>
          <a:bodyPr>
            <a:normAutofit/>
          </a:bodyPr>
          <a:lstStyle/>
          <a:p>
            <a:r>
              <a:rPr lang="pt-BR" dirty="0"/>
              <a:t>Geraldo Xexéo, </a:t>
            </a:r>
            <a:r>
              <a:rPr lang="pt-BR" dirty="0" err="1"/>
              <a:t>D.Sc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20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E8E8-E45C-4DFF-8A7A-30035261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Spin-offs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8B547-5CED-4445-9121-CFE78F9E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B5D95-54A1-40A1-92D6-7BAAE514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5EFF9-91ED-458C-A552-8416E667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10</a:t>
            </a:fld>
            <a:endParaRPr lang="pt-BR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9F425-1311-4D52-8009-2D0E6CD0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7" y="1741002"/>
            <a:ext cx="4849712" cy="1420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50908-D419-48A4-85EA-4801C8E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3279023"/>
            <a:ext cx="3094741" cy="698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C715C-951D-4077-B892-FC4EB33B9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75" y="4085624"/>
            <a:ext cx="831650" cy="831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8FD93-56C7-4227-A41B-2E60DF1C7E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73737"/>
              </a:clrFrom>
              <a:clrTo>
                <a:srgbClr val="373737">
                  <a:alpha val="0"/>
                </a:srgbClr>
              </a:clrTo>
            </a:clrChange>
          </a:blip>
          <a:srcRect l="12516" t="19658" r="13500" b="24854"/>
          <a:stretch/>
        </p:blipFill>
        <p:spPr>
          <a:xfrm>
            <a:off x="2290462" y="4205507"/>
            <a:ext cx="831651" cy="623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30FAD-D682-49CC-A2F3-047B16211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712" y="4099141"/>
            <a:ext cx="836470" cy="836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647E7-D102-48EB-900D-2984AC202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290" y="3890362"/>
            <a:ext cx="5057775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153F6-6790-4822-8348-83ED2E8F1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05" y="4819285"/>
            <a:ext cx="3678143" cy="60959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64C9B146-8491-415B-B290-818B01772088}"/>
              </a:ext>
            </a:extLst>
          </p:cNvPr>
          <p:cNvSpPr/>
          <p:nvPr/>
        </p:nvSpPr>
        <p:spPr>
          <a:xfrm>
            <a:off x="8613987" y="4499962"/>
            <a:ext cx="350377" cy="403992"/>
          </a:xfrm>
          <a:prstGeom prst="downArrow">
            <a:avLst/>
          </a:prstGeom>
          <a:solidFill>
            <a:srgbClr val="3841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3B022F-C691-4880-B619-AAE244A74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6225" y="987437"/>
            <a:ext cx="5054303" cy="1334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6B19DC-B8D2-49C4-8723-FA64A45A9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5230" y="2097753"/>
            <a:ext cx="229507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5339F-7006-4D53-BC18-F5D05270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Análise da tecnologia como ferramenta de apoio na participação pública</a:t>
            </a:r>
          </a:p>
          <a:p>
            <a:pPr lvl="1"/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Exame de Qualificação de Bárbara Caetano</a:t>
            </a:r>
          </a:p>
          <a:p>
            <a:pPr lvl="1"/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9/12 14:00</a:t>
            </a: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D07F1-801F-4975-ABF7-BCC32409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 Evento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51FE-F437-4E95-A19A-62786C70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D641-68D2-4EEF-990E-40E8C236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A767-2705-4AAC-9338-1E1E987F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11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5409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5DA36-FB93-4EA5-806F-ABC9368F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Colaborações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7820A-A144-46E5-9BAF-CB5C630709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INRIA</a:t>
            </a:r>
          </a:p>
          <a:p>
            <a:r>
              <a:rPr lang="pt-BR" dirty="0"/>
              <a:t>Instituto Técnico de Lisboa</a:t>
            </a:r>
          </a:p>
          <a:p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7EAD4E-AB2E-47FB-9422-57F3A656B2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Unirio</a:t>
            </a:r>
            <a:endParaRPr lang="pt-BR" dirty="0"/>
          </a:p>
          <a:p>
            <a:r>
              <a:rPr lang="pt-BR" dirty="0"/>
              <a:t>Mackenzie (SP)</a:t>
            </a:r>
          </a:p>
          <a:p>
            <a:r>
              <a:rPr lang="pt-BR" dirty="0"/>
              <a:t>UFF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Outros institutos da UFRJ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26BC-A413-4814-80BA-019868DD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5DF5-045C-4F9E-BF80-E260D34C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1535-087C-4B7A-AB8A-68ED9BC7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12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632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4F9B24-5157-45B4-8E0F-CAA14D9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642583"/>
            <a:ext cx="102108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+mj-lt"/>
              </a:rPr>
              <a:t>Labs (com site)</a:t>
            </a: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FF638861-22F4-42BD-AB54-580F4FFF9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40574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6CACE173-0A3A-4306-B76C-60A0714C3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3" y="320843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7986320-212D-4153-B19E-2C5481A9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6" y="1704185"/>
            <a:ext cx="3246120" cy="941374"/>
          </a:xfrm>
          <a:prstGeom prst="rect">
            <a:avLst/>
          </a:prstGeom>
        </p:spPr>
      </p:pic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E5996B0-F3AC-4A78-A5EF-139FD3495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7198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3FF69-C8AD-446F-AA0B-62FB9EFB6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38" y="974231"/>
            <a:ext cx="3246120" cy="2402128"/>
          </a:xfrm>
          <a:prstGeom prst="rect">
            <a:avLst/>
          </a:prstGeom>
        </p:spPr>
      </p:pic>
      <p:sp>
        <p:nvSpPr>
          <p:cNvPr id="32" name="Rounded Rectangle 26">
            <a:extLst>
              <a:ext uri="{FF2B5EF4-FFF2-40B4-BE49-F238E27FC236}">
                <a16:creationId xmlns:a16="http://schemas.microsoft.com/office/drawing/2014/main" id="{347C85EF-9B88-46AF-B40D-70F2DDDE1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2834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3A0A9EF-E860-40F8-9551-7C323BF01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74" y="1576394"/>
            <a:ext cx="3246120" cy="119024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7AE3A-6780-4B9F-BA03-1E846DA1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t>Geraldo Xexéo - xexeo@ufrj.br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FA4F7-0394-404C-90DA-13DCC8EB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Semana PESC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80016-2A1D-45D1-9119-E9D43A3A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3720" y="6354595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943EB55C-D1D3-4EA7-96FF-7B21F10BDCB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8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C704F2-D947-49C6-A9F1-2009E775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2B212-B568-493D-ABBD-6B06756D0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544" y="1500884"/>
            <a:ext cx="6021340" cy="4680000"/>
          </a:xfrm>
        </p:spPr>
        <p:txBody>
          <a:bodyPr/>
          <a:lstStyle/>
          <a:p>
            <a:r>
              <a:rPr lang="pt-BR" dirty="0">
                <a:hlinkClick r:id="rId2"/>
              </a:rPr>
              <a:t>http://edc.cos.ufrj.br</a:t>
            </a:r>
            <a:r>
              <a:rPr lang="pt-BR" dirty="0"/>
              <a:t> </a:t>
            </a:r>
          </a:p>
          <a:p>
            <a:r>
              <a:rPr lang="pt-BR" dirty="0">
                <a:hlinkClick r:id="rId3"/>
              </a:rPr>
              <a:t>http://line.cos.ufrj.br</a:t>
            </a:r>
            <a:r>
              <a:rPr lang="pt-BR" dirty="0"/>
              <a:t> </a:t>
            </a:r>
          </a:p>
          <a:p>
            <a:r>
              <a:rPr lang="pt-BR" dirty="0">
                <a:hlinkClick r:id="rId4"/>
              </a:rPr>
              <a:t>http://ludes.cos.ufrj.br</a:t>
            </a:r>
            <a:r>
              <a:rPr lang="pt-BR" dirty="0"/>
              <a:t> </a:t>
            </a:r>
          </a:p>
          <a:p>
            <a:r>
              <a:rPr lang="pt-BR" dirty="0">
                <a:hlinkClick r:id="rId5"/>
              </a:rPr>
              <a:t>http://capgov.cos.ufrj.br</a:t>
            </a:r>
            <a:endParaRPr lang="pt-BR" dirty="0"/>
          </a:p>
          <a:p>
            <a:r>
              <a:rPr lang="pt-BR" dirty="0">
                <a:hlinkClick r:id="rId6"/>
              </a:rPr>
              <a:t>https://www.igualdadestem.com/</a:t>
            </a:r>
            <a:endParaRPr lang="pt-BR" dirty="0"/>
          </a:p>
          <a:p>
            <a:r>
              <a:rPr lang="pt-BR" dirty="0">
                <a:hlinkClick r:id="rId7"/>
              </a:rPr>
              <a:t>https://screener.com.br</a:t>
            </a:r>
            <a:r>
              <a:rPr lang="pt-BR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B446A0-0DA2-4DA2-A8D4-0C14F6BE4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>
                <a:hlinkClick r:id="rId8"/>
              </a:rPr>
              <a:t>http://xexeo.net</a:t>
            </a:r>
            <a:r>
              <a:rPr lang="pt-BR" dirty="0"/>
              <a:t> </a:t>
            </a:r>
          </a:p>
          <a:p>
            <a:r>
              <a:rPr lang="pt-BR" dirty="0">
                <a:hlinkClick r:id="rId9"/>
              </a:rPr>
              <a:t>https://cos.ufrj.br/~jano/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>
                <a:hlinkClick r:id="rId10"/>
              </a:rPr>
              <a:t>https://github.com/xexeo/MaterialEducacional</a:t>
            </a:r>
            <a:r>
              <a:rPr lang="pt-B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91E98-066B-4079-8994-EE81003F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BA3D7-0436-4F2B-82B5-405CC1D1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47B9-3303-4558-8551-6EFE0BB8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14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293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0357-E8E4-4C41-A8A0-7FD4B3E5B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85C172B-D2B8-4FBF-B950-491F48221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Obrigado pela sua atenção</a:t>
            </a:r>
          </a:p>
        </p:txBody>
      </p:sp>
    </p:spTree>
    <p:extLst>
      <p:ext uri="{BB962C8B-B14F-4D97-AF65-F5344CB8AC3E}">
        <p14:creationId xmlns:p14="http://schemas.microsoft.com/office/powerpoint/2010/main" val="11680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781DEE66-C564-4569-938B-F47DA09E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Jano de Souza</a:t>
            </a:r>
          </a:p>
          <a:p>
            <a:r>
              <a:rPr lang="pt-BR" dirty="0"/>
              <a:t>Marta Matoso </a:t>
            </a:r>
          </a:p>
          <a:p>
            <a:r>
              <a:rPr lang="pt-BR" dirty="0"/>
              <a:t>Geraldo Xexéo</a:t>
            </a:r>
          </a:p>
          <a:p>
            <a:r>
              <a:rPr lang="pt-BR" dirty="0"/>
              <a:t>Geraldo </a:t>
            </a:r>
            <a:r>
              <a:rPr lang="pt-BR" dirty="0" err="1"/>
              <a:t>Zimbrão</a:t>
            </a:r>
            <a:endParaRPr lang="pt-BR" dirty="0"/>
          </a:p>
          <a:p>
            <a:r>
              <a:rPr lang="pt-BR" dirty="0"/>
              <a:t>Alexandre Assis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21ED1D-C336-438E-9EFE-ED473942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69" y="66183"/>
            <a:ext cx="10914610" cy="1334336"/>
          </a:xfrm>
        </p:spPr>
        <p:txBody>
          <a:bodyPr/>
          <a:lstStyle/>
          <a:p>
            <a:r>
              <a:rPr lang="pt-BR" dirty="0"/>
              <a:t>Quem Somos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B161-2096-4298-96C5-DFB1AFD1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557" y="6350138"/>
            <a:ext cx="2743200" cy="365125"/>
          </a:xfrm>
        </p:spPr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4BF2B-B188-48E6-AB51-8FD98AD9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E0FC-9C96-4DDE-99D5-B4F349AC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0138"/>
            <a:ext cx="2743200" cy="365125"/>
          </a:xfrm>
        </p:spPr>
        <p:txBody>
          <a:bodyPr/>
          <a:lstStyle/>
          <a:p>
            <a:fld id="{943EB55C-D1D3-4EA7-96FF-7B21F10BDCBD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A157C-5E49-4BE5-B54A-9C4B163D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32" y="19626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30CDE-345B-46B0-A5A4-23D7ED0A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74" y="1970452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55D9C-B6C8-46C1-9E7E-488D15F49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165" y="1930959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30B4D7-AB53-429C-93D3-074A72329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23" y="1930959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9BE64-63CE-406D-A7CA-350DE79E1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252" y="391173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8CD4B4-7C44-42E6-9A96-81F893104721}"/>
              </a:ext>
            </a:extLst>
          </p:cNvPr>
          <p:cNvGrpSpPr/>
          <p:nvPr/>
        </p:nvGrpSpPr>
        <p:grpSpPr>
          <a:xfrm>
            <a:off x="166078" y="654624"/>
            <a:ext cx="12025922" cy="5548751"/>
            <a:chOff x="2383951" y="2278308"/>
            <a:chExt cx="9644063" cy="444976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5193950-170F-4221-979A-FD0E471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951" y="2278308"/>
              <a:ext cx="2946400" cy="21907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BD9ECA-5617-40BE-986E-53C02A752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951" y="4534146"/>
              <a:ext cx="2946400" cy="21939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661480E-44CF-4345-854D-A418FC26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438" y="2278308"/>
              <a:ext cx="3867150" cy="28876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C12BA9-9A69-4B95-9970-71DBB3B62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375" b="15674"/>
            <a:stretch/>
          </p:blipFill>
          <p:spPr>
            <a:xfrm>
              <a:off x="5395438" y="5232646"/>
              <a:ext cx="3867150" cy="14954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D9B990-A822-42CE-A958-FE4A9A27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676" y="2278308"/>
              <a:ext cx="1319213" cy="971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77F529-676A-49A3-908D-C8A55A21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1976" y="2278308"/>
              <a:ext cx="1316038" cy="9715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F17D7E-E90D-48F8-9BBC-567B6FBBD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532" b="16652"/>
            <a:stretch/>
          </p:blipFill>
          <p:spPr>
            <a:xfrm>
              <a:off x="9327676" y="3316533"/>
              <a:ext cx="2700338" cy="13398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4FFD2E-AAC1-49BC-9603-D732B18B6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27676" y="4721471"/>
              <a:ext cx="2700338" cy="200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827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6CFE-B8F0-4008-A338-A35C742E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C9ED4-6AFE-4D0F-A2B6-CB24F1952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Aprendizado de Máquina</a:t>
            </a:r>
          </a:p>
          <a:p>
            <a:r>
              <a:rPr lang="pt-BR" dirty="0"/>
              <a:t>Mineração de Texto</a:t>
            </a:r>
          </a:p>
          <a:p>
            <a:r>
              <a:rPr lang="pt-BR" dirty="0"/>
              <a:t>Banco de Dados</a:t>
            </a:r>
          </a:p>
          <a:p>
            <a:r>
              <a:rPr lang="pt-BR" dirty="0"/>
              <a:t>Ciência de Dados</a:t>
            </a:r>
          </a:p>
          <a:p>
            <a:r>
              <a:rPr lang="pt-BR" dirty="0"/>
              <a:t>Jogos</a:t>
            </a:r>
          </a:p>
          <a:p>
            <a:r>
              <a:rPr lang="pt-BR" dirty="0"/>
              <a:t>Sistemas de Recomendação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EAC1D1-C7E8-437E-B413-E9E5C4F590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Gestão do Conhecimento </a:t>
            </a:r>
          </a:p>
          <a:p>
            <a:r>
              <a:rPr lang="pt-BR" dirty="0"/>
              <a:t>Workflow (Científico)</a:t>
            </a:r>
          </a:p>
          <a:p>
            <a:r>
              <a:rPr lang="pt-BR" dirty="0" err="1"/>
              <a:t>Crowdsourcing</a:t>
            </a:r>
            <a:endParaRPr lang="pt-BR" dirty="0"/>
          </a:p>
          <a:p>
            <a:r>
              <a:rPr lang="pt-BR" dirty="0"/>
              <a:t>Prospecção do Futuro</a:t>
            </a:r>
          </a:p>
          <a:p>
            <a:r>
              <a:rPr lang="pt-BR" dirty="0"/>
              <a:t>Proveniência de Dados</a:t>
            </a:r>
          </a:p>
          <a:p>
            <a:r>
              <a:rPr lang="pt-BR" dirty="0"/>
              <a:t>Processamento Híbrido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B6A6A-7659-475B-A64C-97516E0C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9E1EB-EB80-4090-AB90-7734A7C1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819BF-820D-4F55-AF91-30C7635A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4</a:t>
            </a:fld>
            <a:endParaRPr lang="pt-BR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D12B7A-1DCA-48DC-9746-2618EACC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44" y="2332348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E6EEE-AC66-4E31-B41F-C3FF4447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899" y="2332348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DDF1F5-B750-49FF-9006-D6064943F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364" y="2907383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F0A5E-80F0-4725-91EA-6AD2BADDA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254" y="2332348"/>
            <a:ext cx="72000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AD994-D8DA-46CF-9CA8-A4416C1BB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475" y="2342526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3F428-8ECC-49C8-A700-449DFDC25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54" y="3429000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50354-FBE4-4CDA-B0A2-A5C955CE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544" y="1810976"/>
            <a:ext cx="720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E7A2C-F42E-469E-99EB-6DBB63AB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06" y="1370690"/>
            <a:ext cx="72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938FC2-1418-4807-A1B5-207DC806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857" y="1384942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AB8F89-C421-4E77-96AC-F7995467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364" y="2377229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320945-BB88-4066-ABDC-DEE73269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546" y="2901884"/>
            <a:ext cx="720000" cy="7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82F582-1C2C-4126-BA38-146BDC627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25" y="3951823"/>
            <a:ext cx="720000" cy="7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C9782E-BDFF-43E2-9ECD-8DBFEE68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348" y="3919056"/>
            <a:ext cx="720000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B54775-2E03-4170-8845-A9DBCA4C2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298" y="1370690"/>
            <a:ext cx="720000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9BDE8D-82B4-44FF-BBF1-8994C3DB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943" y="1868036"/>
            <a:ext cx="720000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674ECF-649E-49D6-8A9E-1AEAB971B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630" y="3429000"/>
            <a:ext cx="720000" cy="7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8C9489-AA8F-4D0E-8696-32B79A2D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04" y="1868036"/>
            <a:ext cx="720000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4F4041-BE9E-400E-9A16-3493AA18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6" y="2901884"/>
            <a:ext cx="720000" cy="7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3ADD75-26B9-4F7D-8608-404D0A520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021" y="2912695"/>
            <a:ext cx="720000" cy="72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F1644A-24F8-4172-9FA5-6EC03C939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421" y="1810976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4038C4-33DB-4BD6-A374-9A20A2954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3759" y="3429000"/>
            <a:ext cx="720000" cy="72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2515D9-F6D1-497F-9F1B-8A2BBA4B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32" y="1384942"/>
            <a:ext cx="720000" cy="7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68C2E0D-B534-4BF1-B00A-07A83BA27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0125" y="138494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9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D5EA9-A40F-43B9-8669-A41AF5D2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Um Modelo de Verificação de Fatos Baseado em </a:t>
            </a:r>
            <a:r>
              <a:rPr lang="pt-BR" dirty="0" err="1"/>
              <a:t>Crowdsourcing</a:t>
            </a:r>
            <a:r>
              <a:rPr lang="pt-BR" dirty="0"/>
              <a:t>	2021	</a:t>
            </a:r>
          </a:p>
          <a:p>
            <a:r>
              <a:rPr lang="pt-BR" dirty="0"/>
              <a:t>NERMAP: Apoiando o Processo de </a:t>
            </a:r>
            <a:r>
              <a:rPr lang="pt-BR" dirty="0" err="1"/>
              <a:t>Roadmapping</a:t>
            </a:r>
            <a:r>
              <a:rPr lang="pt-BR" dirty="0"/>
              <a:t> Tecnológico a Partir da Técnica de Reconhecimento de Entidades Nomeadas	2021	</a:t>
            </a:r>
          </a:p>
          <a:p>
            <a:r>
              <a:rPr lang="pt-BR" dirty="0"/>
              <a:t>AAF-GAN: Aplicação de Funções de Ativação Hiperbólicas Adaptativas em Redes Neurais Adversárias Generativas	2021	</a:t>
            </a:r>
          </a:p>
          <a:p>
            <a:r>
              <a:rPr lang="pt-BR" dirty="0" err="1"/>
              <a:t>BioProv</a:t>
            </a:r>
            <a:r>
              <a:rPr lang="pt-BR" dirty="0"/>
              <a:t>: Uma Biblioteca para Dados de Proveniência em Workflows de Genômica Comparativa	2021	</a:t>
            </a:r>
          </a:p>
          <a:p>
            <a:r>
              <a:rPr lang="pt-BR" dirty="0" err="1"/>
              <a:t>Biblio</a:t>
            </a:r>
            <a:r>
              <a:rPr lang="pt-BR" dirty="0"/>
              <a:t>: Um Sistema de Análise Bibliométrica para Prospecções Tecnológicas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96EFD-F169-4F67-BCEA-384D03A1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Últimas Dissertações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F1DE-45FC-44FE-BFDB-19349BAF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39BA-8A47-4BC0-8899-3634BE9A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ED0D-2373-43DE-A62E-6613CAF8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5</a:t>
            </a:fld>
            <a:endParaRPr lang="pt-B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DE2DE-68E8-4ED7-9ED1-95C7B127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25" y="1181453"/>
            <a:ext cx="8241350" cy="490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71B16D-5432-4DE4-8412-B3EBC5963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Collaborative</a:t>
            </a:r>
            <a:r>
              <a:rPr lang="pt-BR" dirty="0"/>
              <a:t> Assessment </a:t>
            </a:r>
            <a:r>
              <a:rPr lang="pt-BR" dirty="0" err="1"/>
              <a:t>of</a:t>
            </a:r>
            <a:r>
              <a:rPr lang="pt-BR" dirty="0"/>
              <a:t> Automation Technologies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Perspective	2020	</a:t>
            </a:r>
          </a:p>
          <a:p>
            <a:r>
              <a:rPr lang="pt-BR" dirty="0" err="1"/>
              <a:t>Supporting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Steering</a:t>
            </a:r>
            <a:r>
              <a:rPr lang="pt-BR" dirty="0"/>
              <a:t> in </a:t>
            </a:r>
            <a:r>
              <a:rPr lang="pt-BR" dirty="0" err="1"/>
              <a:t>Large-Scale</a:t>
            </a:r>
            <a:r>
              <a:rPr lang="pt-BR" dirty="0"/>
              <a:t> Workflows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Provenance</a:t>
            </a:r>
            <a:r>
              <a:rPr lang="pt-BR" dirty="0"/>
              <a:t> Data	2019	</a:t>
            </a:r>
          </a:p>
          <a:p>
            <a:r>
              <a:rPr lang="pt-BR" dirty="0"/>
              <a:t>Sensoriamento de Multidões de Pessoas e Coisas Através de Evidências Deixadas no Meio Sem Fio	2019	</a:t>
            </a:r>
          </a:p>
          <a:p>
            <a:r>
              <a:rPr lang="pt-BR" dirty="0"/>
              <a:t>Seleção Genética e Agrupamento por Dissimilaridade de Atributos Binários	2019	</a:t>
            </a:r>
          </a:p>
          <a:p>
            <a:r>
              <a:rPr lang="pt-BR" dirty="0"/>
              <a:t>Considerando o Ruído no Aprendizado de Modelos Preditivos Robustos para a Filtragem Colaborativa 2018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999F8-1C04-447F-A802-B1E424B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Última Teses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8069F-C275-44C0-96A7-8D49376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143C-5D84-48D7-B020-D0283840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005C-7BDC-4174-B986-625475F8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6</a:t>
            </a:fld>
            <a:endParaRPr lang="pt-B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8A30E-1AC5-40BB-943C-52C9EEF3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17" y="1257269"/>
            <a:ext cx="8025079" cy="46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28D5F-5EDE-469F-AEA0-E398B030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Voluntários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F6CC-02EF-4439-8573-857B0E9F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CF454-839E-47CF-94E6-073D65B1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3D2E-84C3-4ADB-8D74-6A77ADD0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7</a:t>
            </a:fld>
            <a:endParaRPr lang="pt-BR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748D3-8FEF-49CE-9EB9-C9051A56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59" y="2627218"/>
            <a:ext cx="4395793" cy="173820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E794F6E-5D4C-4FFA-8560-A569606FFD7F}"/>
              </a:ext>
            </a:extLst>
          </p:cNvPr>
          <p:cNvGrpSpPr/>
          <p:nvPr/>
        </p:nvGrpSpPr>
        <p:grpSpPr>
          <a:xfrm>
            <a:off x="6371006" y="1922805"/>
            <a:ext cx="4395793" cy="3156598"/>
            <a:chOff x="7885245" y="871803"/>
            <a:chExt cx="3564787" cy="26608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C91D72-CE8E-4A2C-8BC0-F904396F9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5245" y="1674064"/>
              <a:ext cx="2553457" cy="1858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337114-C916-4319-883A-A6570C10C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274" y="871803"/>
              <a:ext cx="2420758" cy="1604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9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5DA36-FB93-4EA5-806F-ABC9368F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Coppetec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186E1-9FD6-459B-99CA-4F27E07DF4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Defensoria Pública do Rio de Janeiro</a:t>
            </a:r>
          </a:p>
          <a:p>
            <a:pPr lvl="1"/>
            <a:r>
              <a:rPr lang="pt-BR" dirty="0"/>
              <a:t>+ Brasília</a:t>
            </a:r>
          </a:p>
          <a:p>
            <a:r>
              <a:rPr lang="pt-BR" dirty="0"/>
              <a:t>Governo Federal</a:t>
            </a:r>
          </a:p>
          <a:p>
            <a:pPr lvl="1"/>
            <a:r>
              <a:rPr lang="pt-BR" dirty="0"/>
              <a:t>Ministério do Planejamento</a:t>
            </a:r>
          </a:p>
          <a:p>
            <a:pPr lvl="1"/>
            <a:r>
              <a:rPr lang="pt-BR" dirty="0"/>
              <a:t>Ministério da Defesa</a:t>
            </a:r>
          </a:p>
          <a:p>
            <a:pPr lvl="1"/>
            <a:r>
              <a:rPr lang="pt-BR" dirty="0"/>
              <a:t>Marinha</a:t>
            </a:r>
          </a:p>
          <a:p>
            <a:r>
              <a:rPr lang="pt-BR" dirty="0"/>
              <a:t>Grandes Empresas</a:t>
            </a:r>
          </a:p>
          <a:p>
            <a:pPr lvl="1"/>
            <a:r>
              <a:rPr lang="pt-BR" dirty="0"/>
              <a:t>Eletrobras</a:t>
            </a:r>
          </a:p>
          <a:p>
            <a:pPr lvl="1"/>
            <a:r>
              <a:rPr lang="pt-BR" dirty="0"/>
              <a:t>Petrobras</a:t>
            </a:r>
          </a:p>
          <a:p>
            <a:r>
              <a:rPr lang="pt-BR" dirty="0"/>
              <a:t>Prefeitura do Rio</a:t>
            </a:r>
          </a:p>
          <a:p>
            <a:r>
              <a:rPr lang="pt-BR" dirty="0"/>
              <a:t>Órgãos de Pesquisa</a:t>
            </a:r>
          </a:p>
          <a:p>
            <a:pPr lvl="1"/>
            <a:r>
              <a:rPr lang="pt-BR" dirty="0"/>
              <a:t>Museu da Imagem e do Som</a:t>
            </a:r>
          </a:p>
          <a:p>
            <a:pPr lvl="1"/>
            <a:r>
              <a:rPr lang="pt-BR" dirty="0"/>
              <a:t>Jardim Botânico do RJ</a:t>
            </a:r>
          </a:p>
          <a:p>
            <a:r>
              <a:rPr lang="pt-BR" dirty="0"/>
              <a:t>Empresas Privadas</a:t>
            </a:r>
          </a:p>
          <a:p>
            <a:pPr lvl="1"/>
            <a:r>
              <a:rPr lang="pt-BR" dirty="0" err="1"/>
              <a:t>Fetranspor</a:t>
            </a:r>
            <a:endParaRPr lang="pt-BR" dirty="0"/>
          </a:p>
          <a:p>
            <a:pPr lvl="1"/>
            <a:r>
              <a:rPr lang="pt-BR" dirty="0"/>
              <a:t>Petrobras</a:t>
            </a:r>
          </a:p>
          <a:p>
            <a:pPr lvl="1"/>
            <a:r>
              <a:rPr lang="pt-BR" dirty="0" err="1"/>
              <a:t>StarOne</a:t>
            </a:r>
            <a:endParaRPr lang="pt-BR" dirty="0"/>
          </a:p>
          <a:p>
            <a:pPr lvl="1"/>
            <a:r>
              <a:rPr lang="pt-BR" dirty="0" err="1"/>
              <a:t>Boucinhas</a:t>
            </a:r>
            <a:r>
              <a:rPr lang="pt-BR" dirty="0"/>
              <a:t> e Campos</a:t>
            </a:r>
          </a:p>
          <a:p>
            <a:pPr lvl="1"/>
            <a:r>
              <a:rPr lang="pt-BR" dirty="0" err="1"/>
              <a:t>Tamboro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26BC-A413-4814-80BA-019868DD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5DF5-045C-4F9E-BF80-E260D34C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1535-087C-4B7A-AB8A-68ED9BC7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8</a:t>
            </a:fld>
            <a:endParaRPr lang="pt-B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8E10B-9934-46C2-99E3-00BC3F72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98" y="2423051"/>
            <a:ext cx="3008119" cy="1801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13EB82-F64D-4FE3-B0E3-387B24A3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24" y="1400519"/>
            <a:ext cx="2969927" cy="44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3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50C2-0ECE-43A9-9F04-35859733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Ecossistema Verde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F607A-ABD9-4597-B4D1-CF59F25689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Verde</a:t>
            </a:r>
          </a:p>
          <a:p>
            <a:pPr lvl="1"/>
            <a:r>
              <a:rPr lang="pt-BR" dirty="0"/>
              <a:t>Acompanhamento do atendimento ao cidadão nos órgãos de Defensoria</a:t>
            </a:r>
          </a:p>
          <a:p>
            <a:pPr lvl="1"/>
            <a:r>
              <a:rPr lang="pt-BR" dirty="0"/>
              <a:t>&gt;4800 usuários</a:t>
            </a:r>
          </a:p>
          <a:p>
            <a:pPr lvl="1"/>
            <a:r>
              <a:rPr lang="pt-BR" dirty="0"/>
              <a:t>&gt;4000 mil casos</a:t>
            </a:r>
          </a:p>
          <a:p>
            <a:r>
              <a:rPr lang="pt-BR" dirty="0" err="1"/>
              <a:t>Nuspen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Atendimento nas unidades prisionais</a:t>
            </a:r>
          </a:p>
          <a:p>
            <a:pPr lvl="2"/>
            <a:r>
              <a:rPr lang="pt-BR" dirty="0"/>
              <a:t>&gt; 100 mil relatos</a:t>
            </a:r>
          </a:p>
          <a:p>
            <a:pPr lvl="2"/>
            <a:r>
              <a:rPr lang="pt-BR" dirty="0"/>
              <a:t>&gt; 150 mil processos acompanhados</a:t>
            </a:r>
          </a:p>
          <a:p>
            <a:r>
              <a:rPr lang="pt-BR" dirty="0"/>
              <a:t>Defensoria RJ</a:t>
            </a:r>
          </a:p>
          <a:p>
            <a:pPr lvl="1"/>
            <a:r>
              <a:rPr lang="pt-BR" dirty="0"/>
              <a:t>App para comunicação direta com o cidadão</a:t>
            </a:r>
          </a:p>
          <a:p>
            <a:pPr lvl="2"/>
            <a:r>
              <a:rPr lang="pt-BR" dirty="0"/>
              <a:t>&gt;270 mil usuários verificados</a:t>
            </a:r>
          </a:p>
          <a:p>
            <a:pPr lvl="2"/>
            <a:r>
              <a:rPr lang="pt-BR" dirty="0"/>
              <a:t>&gt;100 mil agendamentos</a:t>
            </a:r>
          </a:p>
          <a:p>
            <a:pPr lvl="2"/>
            <a:r>
              <a:rPr lang="pt-BR" dirty="0"/>
              <a:t>&gt;97 mil casos criados</a:t>
            </a:r>
          </a:p>
          <a:p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0CB51-56ED-4405-AE9A-93602D49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- xexeo@ufrj.br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A02B0-EFEE-4F35-8944-56802A05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Semana PESC 2021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493FA-F6EA-4BA3-BEC2-93893896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B55C-D1D3-4EA7-96FF-7B21F10BDCBD}" type="slidenum">
              <a:rPr lang="pt-BR" smtClean="0"/>
              <a:pPr/>
              <a:t>9</a:t>
            </a:fld>
            <a:endParaRPr lang="pt-B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01EBC-C27C-40C1-B56C-F668F0E4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6886"/>
            <a:ext cx="2981227" cy="1703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6B884-C1F6-446A-9343-1D8877B1A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611" y="1400519"/>
            <a:ext cx="2181225" cy="3933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A4F9F-2495-437A-BBDA-B19FAF9E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58" y="3837553"/>
            <a:ext cx="2950713" cy="17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1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581</Words>
  <Application>Microsoft Office PowerPoint</Application>
  <PresentationFormat>Widescreen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Fira Sans</vt:lpstr>
      <vt:lpstr>Calibri Light</vt:lpstr>
      <vt:lpstr>Arial</vt:lpstr>
      <vt:lpstr>Calibri</vt:lpstr>
      <vt:lpstr>Office Theme</vt:lpstr>
      <vt:lpstr>Engenharia de Dados e Conhecimento</vt:lpstr>
      <vt:lpstr>Quem Somos</vt:lpstr>
      <vt:lpstr>PowerPoint Presentation</vt:lpstr>
      <vt:lpstr>Assuntos </vt:lpstr>
      <vt:lpstr>Últimas Dissertações</vt:lpstr>
      <vt:lpstr>Última Teses</vt:lpstr>
      <vt:lpstr>Projetos Voluntários</vt:lpstr>
      <vt:lpstr>Projetos Coppetec</vt:lpstr>
      <vt:lpstr>Exemplo: Ecossistema Verde</vt:lpstr>
      <vt:lpstr>Spin-offs</vt:lpstr>
      <vt:lpstr>Próximo Evento</vt:lpstr>
      <vt:lpstr>Colaborações</vt:lpstr>
      <vt:lpstr>Labs (com site)</vt:lpstr>
      <vt:lpstr>Sites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Xexéo</dc:creator>
  <cp:lastModifiedBy>Geraldo Xexéo</cp:lastModifiedBy>
  <cp:revision>40</cp:revision>
  <dcterms:created xsi:type="dcterms:W3CDTF">2020-10-20T03:54:20Z</dcterms:created>
  <dcterms:modified xsi:type="dcterms:W3CDTF">2021-11-24T22:20:22Z</dcterms:modified>
</cp:coreProperties>
</file>